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8" r:id="rId4"/>
    <p:sldId id="257" r:id="rId5"/>
    <p:sldId id="636" r:id="rId6"/>
    <p:sldId id="630" r:id="rId7"/>
    <p:sldId id="329" r:id="rId8"/>
    <p:sldId id="635" r:id="rId9"/>
    <p:sldId id="270" r:id="rId10"/>
    <p:sldId id="271" r:id="rId11"/>
    <p:sldId id="637" r:id="rId12"/>
    <p:sldId id="272" r:id="rId13"/>
    <p:sldId id="273" r:id="rId14"/>
    <p:sldId id="274" r:id="rId15"/>
    <p:sldId id="638" r:id="rId16"/>
    <p:sldId id="287" r:id="rId17"/>
    <p:sldId id="639" r:id="rId18"/>
    <p:sldId id="640" r:id="rId19"/>
    <p:sldId id="642" r:id="rId20"/>
    <p:sldId id="644" r:id="rId21"/>
    <p:sldId id="646" r:id="rId22"/>
    <p:sldId id="275" r:id="rId23"/>
    <p:sldId id="276" r:id="rId24"/>
    <p:sldId id="645" r:id="rId25"/>
    <p:sldId id="643" r:id="rId26"/>
    <p:sldId id="277" r:id="rId27"/>
    <p:sldId id="303" r:id="rId28"/>
    <p:sldId id="641" r:id="rId29"/>
    <p:sldId id="614" r:id="rId30"/>
    <p:sldId id="405" r:id="rId31"/>
    <p:sldId id="4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93471D7-8AA6-41FC-907B-E7BC25AE709C}">
          <p14:sldIdLst>
            <p14:sldId id="256"/>
            <p14:sldId id="258"/>
            <p14:sldId id="257"/>
          </p14:sldIdLst>
        </p14:section>
        <p14:section name="Authentication vs. Authorization" id="{9C1600D4-86C7-4E1A-B599-B661CC8952FE}">
          <p14:sldIdLst>
            <p14:sldId id="636"/>
            <p14:sldId id="630"/>
            <p14:sldId id="329"/>
          </p14:sldIdLst>
        </p14:section>
        <p14:section name="ASP.NET Core Identity" id="{B661E445-D60D-4544-BA33-58EB32D76193}">
          <p14:sldIdLst>
            <p14:sldId id="635"/>
            <p14:sldId id="270"/>
            <p14:sldId id="271"/>
            <p14:sldId id="637"/>
            <p14:sldId id="272"/>
            <p14:sldId id="273"/>
            <p14:sldId id="274"/>
          </p14:sldIdLst>
        </p14:section>
        <p14:section name="Scaffolding Identity" id="{19DC19BB-17FF-4101-AEFF-F4507FBA765D}">
          <p14:sldIdLst>
            <p14:sldId id="638"/>
            <p14:sldId id="287"/>
            <p14:sldId id="639"/>
            <p14:sldId id="640"/>
          </p14:sldIdLst>
        </p14:section>
        <p14:section name="IdentityUser" id="{07E33A33-728E-4F31-A5FC-C20AC38A7AC9}">
          <p14:sldIdLst>
            <p14:sldId id="642"/>
            <p14:sldId id="644"/>
            <p14:sldId id="646"/>
            <p14:sldId id="275"/>
            <p14:sldId id="276"/>
            <p14:sldId id="645"/>
            <p14:sldId id="643"/>
            <p14:sldId id="277"/>
          </p14:sldIdLst>
        </p14:section>
        <p14:section name="Conclusion" id="{82E65F5C-38F2-4C22-A343-248EFD27B8D5}">
          <p14:sldIdLst>
            <p14:sldId id="303"/>
            <p14:sldId id="641"/>
            <p14:sldId id="614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4" autoAdjust="0"/>
    <p:restoredTop sz="95214" autoAdjust="0"/>
  </p:normalViewPr>
  <p:slideViewPr>
    <p:cSldViewPr showGuides="1">
      <p:cViewPr varScale="1">
        <p:scale>
          <a:sx n="62" d="100"/>
          <a:sy n="62" d="100"/>
        </p:scale>
        <p:origin x="520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27.8.2024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ABD1F-D09C-46FA-A222-D9FA1A0563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78079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9F6D543F-0BCC-4AC4-8AA9-FBD5D1C9E9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2790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6620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8093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203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1658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27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4537AE6-9863-4770-990F-F0C81F7F26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42118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BF67960-7395-4351-8907-4952E0AE2A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1941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08/27/2024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65786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1_Source Code Examp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97" cy="55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327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792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  <p:sldLayoutId id="2147483695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95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s://ambitioned.com/about/" TargetMode="External"/><Relationship Id="rId3" Type="http://schemas.openxmlformats.org/officeDocument/2006/relationships/image" Target="../media/image57.png"/><Relationship Id="rId21" Type="http://schemas.openxmlformats.org/officeDocument/2006/relationships/image" Target="../media/image66.png"/><Relationship Id="rId7" Type="http://schemas.openxmlformats.org/officeDocument/2006/relationships/image" Target="../media/image59.png"/><Relationship Id="rId12" Type="http://schemas.openxmlformats.org/officeDocument/2006/relationships/hyperlink" Target="https://www.pharvision.ai/careers" TargetMode="External"/><Relationship Id="rId17" Type="http://schemas.openxmlformats.org/officeDocument/2006/relationships/image" Target="../media/image64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www.vivacom.bg/bg/residential/za-nas/za-kompanijata/koi-sme-nie" TargetMode="External"/><Relationship Id="rId20" Type="http://schemas.openxmlformats.org/officeDocument/2006/relationships/hyperlink" Target="https://www.draftking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ex.bg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hyperlink" Target="https://indeavr.com/careers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s://bg.coca-colahellenic.com/bg/working-with-us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s://www.postbank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login/logout, Scaffolding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</a:t>
            </a:r>
            <a:r>
              <a:rPr lang="en-US"/>
              <a:t>NET Core Identity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000" y="2701742"/>
            <a:ext cx="1980000" cy="11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9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Database Schema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6000" y="1123282"/>
            <a:ext cx="10339613" cy="5645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97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dirty="0"/>
              <a:t>Setup </a:t>
            </a:r>
            <a:r>
              <a:rPr lang="en-US" b="1" dirty="0">
                <a:solidFill>
                  <a:schemeClr val="bg1"/>
                </a:solidFill>
              </a:rPr>
              <a:t>ASP.NET Identity</a:t>
            </a:r>
            <a:endParaRPr lang="en-US" dirty="0"/>
          </a:p>
          <a:p>
            <a:pPr lvl="1"/>
            <a:r>
              <a:rPr lang="en-US" dirty="0"/>
              <a:t>Using the ASP.NET </a:t>
            </a:r>
            <a:r>
              <a:rPr lang="en-US" b="1" dirty="0">
                <a:solidFill>
                  <a:schemeClr val="bg1"/>
                </a:solidFill>
              </a:rPr>
              <a:t>project templates </a:t>
            </a:r>
            <a:r>
              <a:rPr lang="en-US" dirty="0"/>
              <a:t>from Visual Studio</a:t>
            </a:r>
          </a:p>
          <a:p>
            <a:pPr lvl="2"/>
            <a:r>
              <a:rPr lang="en-US" dirty="0"/>
              <a:t>And then customize it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By hand</a:t>
            </a:r>
            <a:endParaRPr lang="en-US" dirty="0"/>
          </a:p>
          <a:p>
            <a:pPr lvl="2">
              <a:buClr>
                <a:srgbClr val="234465"/>
              </a:buClr>
            </a:pPr>
            <a:r>
              <a:rPr lang="en-US" dirty="0"/>
              <a:t>Install </a:t>
            </a:r>
            <a:r>
              <a:rPr lang="en-US" noProof="1"/>
              <a:t>NuGet</a:t>
            </a:r>
            <a:r>
              <a:rPr lang="en-US" dirty="0"/>
              <a:t> packages, manual configuration, create </a:t>
            </a:r>
            <a:br>
              <a:rPr lang="en-US" dirty="0"/>
            </a:br>
            <a:r>
              <a:rPr lang="en-US" dirty="0"/>
              <a:t>EF mappings (models), view models, controllers, views, etc.</a:t>
            </a:r>
          </a:p>
          <a:p>
            <a:r>
              <a:rPr lang="en-US" dirty="0"/>
              <a:t>Required </a:t>
            </a:r>
            <a:r>
              <a:rPr lang="en-US" noProof="1"/>
              <a:t>NuGet</a:t>
            </a:r>
            <a:r>
              <a:rPr lang="en-US" dirty="0"/>
              <a:t> package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Microsoft.AspNetCore.Identity.EntityFrameworkCore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 System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67B80-D8D1-4E8C-A74B-82A95ECC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36" y="2127011"/>
            <a:ext cx="2554778" cy="121607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677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33963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ApplicationDbContext.cs</a:t>
            </a:r>
          </a:p>
          <a:p>
            <a:pPr lvl="1"/>
            <a:r>
              <a:rPr lang="en-US" dirty="0"/>
              <a:t>Holds the EF data context </a:t>
            </a:r>
            <a:endParaRPr lang="en-US" noProof="1"/>
          </a:p>
          <a:p>
            <a:pPr lvl="1"/>
            <a:r>
              <a:rPr lang="en-US" dirty="0"/>
              <a:t>Provides access to the application</a:t>
            </a:r>
            <a:r>
              <a:rPr lang="bg-BG" dirty="0"/>
              <a:t>'</a:t>
            </a:r>
            <a:r>
              <a:rPr lang="en-US" dirty="0"/>
              <a:t>s data using model objects</a:t>
            </a:r>
            <a:endParaRPr lang="en-US" noProof="1"/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Program.cs</a:t>
            </a:r>
          </a:p>
          <a:p>
            <a:pPr lvl="1"/>
            <a:r>
              <a:rPr lang="en-US" dirty="0"/>
              <a:t>Can configure cookie-based (or JWT) authentication</a:t>
            </a:r>
          </a:p>
          <a:p>
            <a:pPr lvl="1"/>
            <a:r>
              <a:rPr lang="en-US" dirty="0"/>
              <a:t>May enable external login (e.g., Facebook login)</a:t>
            </a:r>
            <a:endParaRPr lang="bg-BG" dirty="0"/>
          </a:p>
          <a:p>
            <a:pPr lvl="1"/>
            <a:r>
              <a:rPr lang="en-US" dirty="0"/>
              <a:t>Can change default identity settings</a:t>
            </a:r>
          </a:p>
          <a:p>
            <a:pPr lvl="2"/>
            <a:r>
              <a:rPr lang="en-US" dirty="0"/>
              <a:t>More on those in the next course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ASP.NET Core Project Template Authentication</a:t>
            </a:r>
            <a:r>
              <a:rPr lang="bg-BG" sz="3500" dirty="0"/>
              <a:t> </a:t>
            </a:r>
            <a:endParaRPr lang="en-US" sz="3500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0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153006" y="5184338"/>
            <a:ext cx="2494800" cy="1053606"/>
            <a:chOff x="8228012" y="4769963"/>
            <a:chExt cx="3320313" cy="140223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53269" y="4769963"/>
              <a:ext cx="1495056" cy="140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Roy Jones Jr\Desktop\I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8012" y="4769963"/>
              <a:ext cx="1498599" cy="140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 Placeholder 5"/>
          <p:cNvSpPr txBox="1">
            <a:spLocks/>
          </p:cNvSpPr>
          <p:nvPr/>
        </p:nvSpPr>
        <p:spPr>
          <a:xfrm>
            <a:off x="426000" y="1870842"/>
            <a:ext cx="11277602" cy="43423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 err="1">
                <a:solidFill>
                  <a:schemeClr val="tx1"/>
                </a:solidFill>
                <a:effectLst/>
              </a:rPr>
              <a:t>builder.Services.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AddDefaultIdentity</a:t>
            </a:r>
            <a:r>
              <a:rPr lang="en-US" sz="2400" dirty="0">
                <a:solidFill>
                  <a:schemeClr val="tx1"/>
                </a:solidFill>
                <a:effectLst/>
              </a:rPr>
              <a:t>&lt;</a:t>
            </a:r>
            <a:r>
              <a:rPr lang="en-US" sz="2400" dirty="0">
                <a:solidFill>
                  <a:schemeClr val="bg1"/>
                </a:solidFill>
                <a:effectLst/>
              </a:rPr>
              <a:t>IdentityUser</a:t>
            </a:r>
            <a:r>
              <a:rPr lang="en-US" sz="2400" dirty="0">
                <a:solidFill>
                  <a:schemeClr val="tx1"/>
                </a:solidFill>
                <a:effectLst/>
              </a:rPr>
              <a:t>&gt;(options =&gt;</a:t>
            </a:r>
          </a:p>
          <a:p>
            <a:r>
              <a:rPr lang="bg-BG" sz="24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bg-BG" sz="2400" dirty="0">
                <a:solidFill>
                  <a:schemeClr val="tx1"/>
                </a:solidFill>
                <a:effectLst/>
              </a:rPr>
              <a:t>    </a:t>
            </a:r>
            <a:r>
              <a:rPr lang="bg-BG" sz="2400" dirty="0">
                <a:solidFill>
                  <a:srgbClr val="00B050"/>
                </a:solidFill>
                <a:effectLst/>
              </a:rPr>
              <a:t>// </a:t>
            </a:r>
            <a:r>
              <a:rPr lang="en-US" sz="2400" dirty="0">
                <a:solidFill>
                  <a:srgbClr val="00B050"/>
                </a:solidFill>
                <a:effectLst/>
              </a:rPr>
              <a:t>Password, lockout, emails, etc.</a:t>
            </a:r>
            <a:endParaRPr lang="bg-BG" sz="2400" dirty="0">
              <a:solidFill>
                <a:srgbClr val="00B050"/>
              </a:solidFill>
              <a:effectLst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options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.SignIn.RequireConfirmedAccount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= false;</a:t>
            </a:r>
          </a:p>
          <a:p>
            <a:r>
              <a:rPr lang="en-US" sz="2400" dirty="0">
                <a:solidFill>
                  <a:schemeClr val="bg1"/>
                </a:solidFill>
                <a:effectLst/>
              </a:rPr>
              <a:t>    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options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.Password.RequireDigit</a:t>
            </a:r>
            <a:r>
              <a:rPr lang="en-US" sz="2400" dirty="0">
                <a:solidFill>
                  <a:schemeClr val="tx1"/>
                </a:solidFill>
                <a:effectLst/>
              </a:rPr>
              <a:t> = false;</a:t>
            </a:r>
          </a:p>
          <a:p>
            <a:r>
              <a:rPr lang="bg-BG" sz="2400" dirty="0">
                <a:solidFill>
                  <a:schemeClr val="tx1"/>
                </a:solidFill>
                <a:effectLst/>
              </a:rPr>
              <a:t>})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.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AddEntityFrameworkStores</a:t>
            </a:r>
            <a:r>
              <a:rPr lang="en-US" sz="2400" dirty="0">
                <a:solidFill>
                  <a:schemeClr val="tx1"/>
                </a:solidFill>
                <a:effectLst/>
              </a:rPr>
              <a:t>&lt;</a:t>
            </a:r>
            <a:r>
              <a:rPr lang="en-US" sz="2400" dirty="0" err="1">
                <a:solidFill>
                  <a:schemeClr val="bg1"/>
                </a:solidFill>
                <a:effectLst/>
              </a:rPr>
              <a:t>ApplicationDbContext</a:t>
            </a:r>
            <a:r>
              <a:rPr lang="en-US" sz="2400" dirty="0">
                <a:solidFill>
                  <a:schemeClr val="tx1"/>
                </a:solidFill>
                <a:effectLst/>
              </a:rPr>
              <a:t>&gt;();</a:t>
            </a:r>
          </a:p>
          <a:p>
            <a:endParaRPr lang="en-US" sz="2000" dirty="0">
              <a:solidFill>
                <a:schemeClr val="tx1"/>
              </a:solidFill>
              <a:effectLst/>
            </a:endParaRPr>
          </a:p>
          <a:p>
            <a:endParaRPr lang="en-US" sz="2000" dirty="0">
              <a:solidFill>
                <a:schemeClr val="tx1"/>
              </a:solidFill>
              <a:effectLst/>
            </a:endParaRPr>
          </a:p>
          <a:p>
            <a:endParaRPr lang="en-US" sz="2000" dirty="0">
              <a:solidFill>
                <a:schemeClr val="tx1"/>
              </a:solidFill>
              <a:effectLst/>
            </a:endParaRPr>
          </a:p>
          <a:p>
            <a:endParaRPr lang="en-US" sz="2000" dirty="0">
              <a:solidFill>
                <a:schemeClr val="tx1"/>
              </a:solidFill>
              <a:effectLst/>
            </a:endParaRPr>
          </a:p>
          <a:p>
            <a:endParaRPr lang="en-US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Password settings </a:t>
            </a:r>
            <a:r>
              <a:rPr lang="en-US" dirty="0"/>
              <a:t>– can be defined in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Program.cs</a:t>
            </a:r>
          </a:p>
          <a:p>
            <a:endParaRPr lang="en-US" noProof="1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ASP.NET Core Project Template Authentication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23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Scaffolding Identity</a:t>
            </a:r>
            <a:endParaRPr lang="bg-BG" dirty="0"/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AC628F2A-2D00-4BC7-8E24-676FA8A38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723" y="1215682"/>
            <a:ext cx="2663376" cy="2663376"/>
          </a:xfrm>
          <a:prstGeom prst="rect">
            <a:avLst/>
          </a:prstGeom>
        </p:spPr>
      </p:pic>
      <p:pic>
        <p:nvPicPr>
          <p:cNvPr id="7" name="Graphic 6" descr="Single gear">
            <a:extLst>
              <a:ext uri="{FF2B5EF4-FFF2-40B4-BE49-F238E27FC236}">
                <a16:creationId xmlns:a16="http://schemas.microsoft.com/office/drawing/2014/main" id="{71593067-AADA-4D9A-BA7E-DFD08E3069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7196">
            <a:off x="4238981" y="2411945"/>
            <a:ext cx="1047476" cy="1047476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BF6B4C35-121E-4B6A-A087-59FBBA3D52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2723" y="1861750"/>
            <a:ext cx="1047476" cy="1047476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6033011E-886D-4F82-BBBE-14D9322392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09982">
            <a:off x="6877560" y="2411944"/>
            <a:ext cx="1047476" cy="1047476"/>
          </a:xfrm>
          <a:prstGeom prst="rect">
            <a:avLst/>
          </a:prstGeom>
        </p:spPr>
      </p:pic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DC95B9EA-9F7B-4038-AEF1-4FFA4817F4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8628" y="1861750"/>
            <a:ext cx="1047476" cy="104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0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F5120-63B2-4C5E-BE7E-79A5FBF7B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6696148" cy="5559677"/>
          </a:xfrm>
        </p:spPr>
        <p:txBody>
          <a:bodyPr/>
          <a:lstStyle/>
          <a:p>
            <a:r>
              <a:rPr lang="en-US" sz="3199" dirty="0"/>
              <a:t>Since </a:t>
            </a:r>
            <a:r>
              <a:rPr lang="en-US" sz="3199" b="1" dirty="0">
                <a:solidFill>
                  <a:schemeClr val="bg1"/>
                </a:solidFill>
              </a:rPr>
              <a:t>ASP.NET Core 2.</a:t>
            </a:r>
            <a:r>
              <a:rPr lang="bg-BG" sz="3199" b="1" dirty="0">
                <a:solidFill>
                  <a:schemeClr val="bg1"/>
                </a:solidFill>
              </a:rPr>
              <a:t>2</a:t>
            </a:r>
            <a:r>
              <a:rPr lang="en-US" sz="3199" dirty="0"/>
              <a:t>, </a:t>
            </a:r>
            <a:r>
              <a:rPr lang="en-US" sz="3199" b="1" dirty="0">
                <a:solidFill>
                  <a:schemeClr val="bg1"/>
                </a:solidFill>
              </a:rPr>
              <a:t>Identity</a:t>
            </a:r>
            <a:r>
              <a:rPr lang="en-US" sz="3199" dirty="0"/>
              <a:t> is provided as a </a:t>
            </a:r>
            <a:r>
              <a:rPr lang="en-US" sz="3199" b="1" dirty="0">
                <a:solidFill>
                  <a:schemeClr val="bg1"/>
                </a:solidFill>
              </a:rPr>
              <a:t>Razor Class Library</a:t>
            </a:r>
          </a:p>
          <a:p>
            <a:r>
              <a:rPr lang="en-US" sz="3199" dirty="0"/>
              <a:t>The </a:t>
            </a:r>
            <a:r>
              <a:rPr lang="en-US" sz="3199" b="1" dirty="0">
                <a:solidFill>
                  <a:schemeClr val="bg1"/>
                </a:solidFill>
              </a:rPr>
              <a:t>scaffolder</a:t>
            </a:r>
            <a:r>
              <a:rPr lang="en-US" sz="3199" dirty="0"/>
              <a:t> can be configured to generate source code</a:t>
            </a:r>
          </a:p>
          <a:p>
            <a:pPr lvl="1"/>
            <a:r>
              <a:rPr lang="en-US" dirty="0"/>
              <a:t>If you need to modify the code and change the behavior</a:t>
            </a:r>
          </a:p>
          <a:p>
            <a:r>
              <a:rPr lang="en-US" sz="3199" dirty="0"/>
              <a:t>Most of the necessary code is generated by the </a:t>
            </a:r>
            <a:r>
              <a:rPr lang="en-US" sz="3199" b="1" dirty="0">
                <a:solidFill>
                  <a:schemeClr val="bg1"/>
                </a:solidFill>
              </a:rPr>
              <a:t>scaffolder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252148-19E3-4B22-B097-0B5BF996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ASP.NET Core Identity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88D1303-E72A-4982-AA56-F1636FFFE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C0452-057C-4A45-A484-2D6BA79C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8169" y="1704411"/>
            <a:ext cx="4039169" cy="3449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A86F9F-D8A0-4D33-AC53-1EE31CEEE312}"/>
              </a:ext>
            </a:extLst>
          </p:cNvPr>
          <p:cNvSpPr/>
          <p:nvPr/>
        </p:nvSpPr>
        <p:spPr bwMode="auto">
          <a:xfrm>
            <a:off x="8688288" y="2844000"/>
            <a:ext cx="2852712" cy="1440000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BC47D84-E17A-426E-9E83-B6860B928D49}"/>
              </a:ext>
            </a:extLst>
          </p:cNvPr>
          <p:cNvSpPr/>
          <p:nvPr/>
        </p:nvSpPr>
        <p:spPr bwMode="auto">
          <a:xfrm>
            <a:off x="5879976" y="5438161"/>
            <a:ext cx="2808311" cy="1230838"/>
          </a:xfrm>
          <a:prstGeom prst="wedgeRoundRectCallout">
            <a:avLst>
              <a:gd name="adj1" fmla="val 50062"/>
              <a:gd name="adj2" fmla="val -182725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bg2"/>
                </a:solidFill>
              </a:rPr>
              <a:t>Scaffolded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</a:rPr>
              <a:t>Account.Register </a:t>
            </a:r>
            <a:r>
              <a:rPr lang="en-US" sz="2200" b="1" noProof="1">
                <a:solidFill>
                  <a:schemeClr val="bg2"/>
                </a:solidFill>
              </a:rPr>
              <a:t>and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</a:rPr>
              <a:t>Account.Login</a:t>
            </a:r>
          </a:p>
        </p:txBody>
      </p:sp>
    </p:spTree>
    <p:extLst>
      <p:ext uri="{BB962C8B-B14F-4D97-AF65-F5344CB8AC3E}">
        <p14:creationId xmlns:p14="http://schemas.microsoft.com/office/powerpoint/2010/main" val="22081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A3A7D-E2E7-4CD4-AA75-2D8EC1273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9DE40-A2CD-4523-B26F-BB27BA4B7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Scaffold Identity pages by adding a </a:t>
            </a:r>
            <a:r>
              <a:rPr lang="en-US" b="1" dirty="0">
                <a:solidFill>
                  <a:schemeClr val="bg1"/>
                </a:solidFill>
              </a:rPr>
              <a:t>new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scaffolded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identity item</a:t>
            </a:r>
            <a:endParaRPr lang="en-US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57DE2-610F-499B-975B-5DF8D82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ASP.NET Core Identity in VS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54CA0-8AD6-42E4-B272-5E64C462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955" y="2673438"/>
            <a:ext cx="6301274" cy="269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1425D-46F2-485F-B90C-3580461D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87" y="3723561"/>
            <a:ext cx="4866530" cy="2783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FEAA566E-67FE-4931-AEFC-2CE6C3430A76}"/>
              </a:ext>
            </a:extLst>
          </p:cNvPr>
          <p:cNvSpPr/>
          <p:nvPr/>
        </p:nvSpPr>
        <p:spPr bwMode="auto">
          <a:xfrm flipV="1">
            <a:off x="6713242" y="2834092"/>
            <a:ext cx="2983158" cy="689473"/>
          </a:xfrm>
          <a:prstGeom prst="bent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07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A3A7D-E2E7-4CD4-AA75-2D8EC1273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9DE40-A2CD-4523-B26F-BB27BA4B7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3752737" cy="556112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Scaffolded pages </a:t>
            </a:r>
            <a:r>
              <a:rPr lang="en-US" sz="3200" dirty="0"/>
              <a:t>will be part of the </a:t>
            </a:r>
            <a:br>
              <a:rPr lang="en-US" sz="3200" dirty="0"/>
            </a:br>
            <a:r>
              <a:rPr lang="en-US" sz="3200" dirty="0"/>
              <a:t>"</a:t>
            </a:r>
            <a:r>
              <a:rPr lang="en-US" sz="3200" b="1" dirty="0">
                <a:solidFill>
                  <a:schemeClr val="bg1"/>
                </a:solidFill>
              </a:rPr>
              <a:t>/Areas/Identity</a:t>
            </a:r>
            <a:r>
              <a:rPr lang="en-US" sz="3200" dirty="0"/>
              <a:t>" folder</a:t>
            </a:r>
            <a:endParaRPr lang="en-GB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57DE2-610F-499B-975B-5DF8D82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ASP.NET Core Identity in VS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0B3DE0-1C12-4D12-B718-12E0E1655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3" y="3641331"/>
            <a:ext cx="3568905" cy="304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DD088B-FA19-4555-A343-2AE065BE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38" y="1162079"/>
            <a:ext cx="7762597" cy="5595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6C6163B-F68E-4FEC-BA9C-9C770FA21FBC}"/>
              </a:ext>
            </a:extLst>
          </p:cNvPr>
          <p:cNvSpPr/>
          <p:nvPr/>
        </p:nvSpPr>
        <p:spPr bwMode="auto">
          <a:xfrm>
            <a:off x="7104112" y="1340768"/>
            <a:ext cx="1728192" cy="821018"/>
          </a:xfrm>
          <a:prstGeom prst="wedgeRoundRectCallout">
            <a:avLst>
              <a:gd name="adj1" fmla="val -126519"/>
              <a:gd name="adj2" fmla="val 25542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bg2"/>
                </a:solidFill>
              </a:rPr>
              <a:t>Select the </a:t>
            </a:r>
            <a:r>
              <a:rPr lang="en-US" sz="2200" b="1" noProof="1">
                <a:solidFill>
                  <a:schemeClr val="bg1"/>
                </a:solidFill>
              </a:rPr>
              <a:t>layout page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3DC2ADB3-AE70-4C37-9DE8-8C44B87C0352}"/>
              </a:ext>
            </a:extLst>
          </p:cNvPr>
          <p:cNvSpPr/>
          <p:nvPr/>
        </p:nvSpPr>
        <p:spPr bwMode="auto">
          <a:xfrm>
            <a:off x="6888088" y="5219761"/>
            <a:ext cx="1728192" cy="821018"/>
          </a:xfrm>
          <a:prstGeom prst="wedgeRoundRectCallout">
            <a:avLst>
              <a:gd name="adj1" fmla="val -84910"/>
              <a:gd name="adj2" fmla="val 4997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bg2"/>
                </a:solidFill>
              </a:rPr>
              <a:t>Select the </a:t>
            </a:r>
            <a:r>
              <a:rPr lang="en-US" sz="2200" b="1" noProof="1">
                <a:solidFill>
                  <a:schemeClr val="bg1"/>
                </a:solidFill>
              </a:rPr>
              <a:t>db context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38B338F-DD5F-4306-938C-CEA09CC4AFEF}"/>
              </a:ext>
            </a:extLst>
          </p:cNvPr>
          <p:cNvSpPr/>
          <p:nvPr/>
        </p:nvSpPr>
        <p:spPr bwMode="auto">
          <a:xfrm>
            <a:off x="9264352" y="1268760"/>
            <a:ext cx="1728192" cy="1181686"/>
          </a:xfrm>
          <a:prstGeom prst="wedgeRoundRectCallout">
            <a:avLst>
              <a:gd name="adj1" fmla="val -40218"/>
              <a:gd name="adj2" fmla="val 106418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bg2"/>
                </a:solidFill>
              </a:rPr>
              <a:t>Select </a:t>
            </a:r>
            <a:r>
              <a:rPr lang="en-US" sz="2200" b="1" noProof="1">
                <a:solidFill>
                  <a:schemeClr val="bg1"/>
                </a:solidFill>
              </a:rPr>
              <a:t>pages</a:t>
            </a:r>
            <a:r>
              <a:rPr lang="en-US" sz="2200" b="1" noProof="1">
                <a:solidFill>
                  <a:schemeClr val="bg2"/>
                </a:solidFill>
              </a:rPr>
              <a:t> to be </a:t>
            </a:r>
            <a:r>
              <a:rPr lang="en-US" sz="2200" b="1" noProof="1">
                <a:solidFill>
                  <a:schemeClr val="bg1"/>
                </a:solidFill>
              </a:rPr>
              <a:t>scaffolded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5157B8FF-3B50-4D0E-94CA-06E62B293A39}"/>
              </a:ext>
            </a:extLst>
          </p:cNvPr>
          <p:cNvSpPr/>
          <p:nvPr/>
        </p:nvSpPr>
        <p:spPr bwMode="auto">
          <a:xfrm flipH="1" flipV="1">
            <a:off x="3112127" y="2890592"/>
            <a:ext cx="648072" cy="576064"/>
          </a:xfrm>
          <a:prstGeom prst="bent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71877F5-AF0A-4274-9556-48B975C916E9}"/>
              </a:ext>
            </a:extLst>
          </p:cNvPr>
          <p:cNvSpPr/>
          <p:nvPr/>
        </p:nvSpPr>
        <p:spPr bwMode="auto">
          <a:xfrm>
            <a:off x="9264352" y="1268760"/>
            <a:ext cx="1728192" cy="1181686"/>
          </a:xfrm>
          <a:prstGeom prst="wedgeRoundRectCallout">
            <a:avLst>
              <a:gd name="adj1" fmla="val -19670"/>
              <a:gd name="adj2" fmla="val 24089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bg2"/>
                </a:solidFill>
              </a:rPr>
              <a:t>Select </a:t>
            </a:r>
            <a:r>
              <a:rPr lang="en-US" sz="2200" b="1" noProof="1">
                <a:solidFill>
                  <a:schemeClr val="bg1"/>
                </a:solidFill>
              </a:rPr>
              <a:t>pages</a:t>
            </a:r>
            <a:r>
              <a:rPr lang="en-US" sz="2200" b="1" noProof="1">
                <a:solidFill>
                  <a:schemeClr val="bg2"/>
                </a:solidFill>
              </a:rPr>
              <a:t> to be </a:t>
            </a:r>
            <a:r>
              <a:rPr lang="en-US" sz="2200" b="1" noProof="1">
                <a:solidFill>
                  <a:schemeClr val="bg1"/>
                </a:solidFill>
              </a:rPr>
              <a:t>scaffolded</a:t>
            </a:r>
          </a:p>
        </p:txBody>
      </p:sp>
    </p:spTree>
    <p:extLst>
      <p:ext uri="{BB962C8B-B14F-4D97-AF65-F5344CB8AC3E}">
        <p14:creationId xmlns:p14="http://schemas.microsoft.com/office/powerpoint/2010/main" val="308811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IdentityUser</a:t>
            </a:r>
            <a:endParaRPr lang="bg-BG" dirty="0"/>
          </a:p>
        </p:txBody>
      </p:sp>
      <p:pic>
        <p:nvPicPr>
          <p:cNvPr id="6" name="Graphic 5" descr="Users with solid fill">
            <a:extLst>
              <a:ext uri="{FF2B5EF4-FFF2-40B4-BE49-F238E27FC236}">
                <a16:creationId xmlns:a16="http://schemas.microsoft.com/office/drawing/2014/main" id="{AC628F2A-2D00-4BC7-8E24-676FA8A38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62723" y="1215682"/>
            <a:ext cx="2663376" cy="26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5D055-ABDF-400C-9EB4-041304A40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UserManager&lt;TUser&gt;</a:t>
            </a:r>
            <a:r>
              <a:rPr lang="en-US" sz="3000" b="1" noProof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noProof="1"/>
              <a:t>- APIs </a:t>
            </a:r>
            <a:r>
              <a:rPr lang="en-US" sz="3000" dirty="0"/>
              <a:t>for managing users in a persistence store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578DC-39C0-4DC9-82AF-813906DD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User Manager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77C5A-C09A-489A-A406-6692F6820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22420"/>
              </p:ext>
            </p:extLst>
          </p:nvPr>
        </p:nvGraphicFramePr>
        <p:xfrm>
          <a:off x="2541000" y="1957408"/>
          <a:ext cx="6813198" cy="400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198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3330000">
                  <a:extLst>
                    <a:ext uri="{9D8B030D-6E8A-4147-A177-3AD203B41FA5}">
                      <a16:colId xmlns:a16="http://schemas.microsoft.com/office/drawing/2014/main" val="673176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200" b="1" noProof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noProof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AddClaimAsync(…)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DeleteAsync(…)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AddPasswordAsync(…)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FindByIdAsync(…)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AddToRoleAsync(…)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FindByNameAsync(…)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40956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AddToRolesAsync(…)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ChangeEmailAsync(…)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GetRolesAsync(…)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ChangePasswordAsync(…)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GetUserAsync(…)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6238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CheckPasswordAsync(…)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GetUserIdAsync(…)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107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ConfirmEmailAsync(…)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RemoveClaimAsync(…)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56629"/>
                  </a:ext>
                </a:extLst>
              </a:tr>
              <a:tr h="19212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CreateAsync(…)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ValidateUserAsync(…)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879035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66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  <a:hlinkClick r:id="rId2" action="ppaction://hlinkfile"/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6DE87A8-936E-4910-98E2-5FCFCCA2D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1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5D055-ABDF-400C-9EB4-041304A40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SignInManager&lt;TUser&gt;</a:t>
            </a:r>
            <a:r>
              <a:rPr lang="en-US" sz="3000" noProof="1"/>
              <a:t> – APIs </a:t>
            </a:r>
            <a:r>
              <a:rPr lang="en-US" sz="3000" dirty="0"/>
              <a:t>for user sign 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578DC-39C0-4DC9-82AF-813906DD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SignIn</a:t>
            </a:r>
            <a:r>
              <a:rPr lang="en-US" dirty="0"/>
              <a:t> Manager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77C5A-C09A-489A-A406-6692F6820A48}"/>
              </a:ext>
            </a:extLst>
          </p:cNvPr>
          <p:cNvGraphicFramePr>
            <a:graphicFrameLocks noGrp="1"/>
          </p:cNvGraphicFramePr>
          <p:nvPr/>
        </p:nvGraphicFramePr>
        <p:xfrm>
          <a:off x="167452" y="2034000"/>
          <a:ext cx="11818096" cy="400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2498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3166050">
                  <a:extLst>
                    <a:ext uri="{9D8B030D-6E8A-4147-A177-3AD203B41FA5}">
                      <a16:colId xmlns:a16="http://schemas.microsoft.com/office/drawing/2014/main" val="673176494"/>
                    </a:ext>
                  </a:extLst>
                </a:gridCol>
                <a:gridCol w="5529548">
                  <a:extLst>
                    <a:ext uri="{9D8B030D-6E8A-4147-A177-3AD203B41FA5}">
                      <a16:colId xmlns:a16="http://schemas.microsoft.com/office/drawing/2014/main" val="2411368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200" b="1" noProof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noProof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noProof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AddClaimsAsync(…)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FindByEmailAsync(…)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GenerateChangePhoneNumberTokenAsync(…)</a:t>
                      </a:r>
                      <a:endParaRPr lang="en-US" sz="2000" b="1" kern="1200" noProof="1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AddToRoleAsync(…)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FindByIdAsync(…)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GenerateEmailConfirmationTokenAsync(…)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IsInRoleAsync(…)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FindByNameAsync(…)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GeneratePasswordResetTokenAsync(…)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40956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GetUserId(…)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GetAuthenticationTokenAsync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(…)</a:t>
                      </a:r>
                      <a:endParaRPr lang="en-US" sz="2000" b="1" kern="1200" noProof="1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ChangeEmailAsync(…)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IsEmailConfirmedAsync(…)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ConfirmEmailAsync(…)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GetRolesAsync(…)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CreateSecurityTokenAsync(…)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6238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CreateAsync(…)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GetUserAsync(…)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ResetPasswordAsync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(…)</a:t>
                      </a:r>
                      <a:endParaRPr lang="en-US" sz="2000" b="1" kern="1200" noProof="1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107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DeleteAsync(…)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CheckPasswordAsync(…)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RemoveFromRoleAsync(…)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56629"/>
                  </a:ext>
                </a:extLst>
              </a:tr>
              <a:tr h="19212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Dispose(…)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UpdatePassword(…)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RemoveClaimsAsync(…)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879035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983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66397" y="1120961"/>
            <a:ext cx="10859205" cy="2799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public async Task&lt;IActionResult&gt; </a:t>
            </a:r>
            <a:r>
              <a:rPr lang="en-US" sz="2199" noProof="1">
                <a:solidFill>
                  <a:schemeClr val="bg1"/>
                </a:solidFill>
                <a:effectLst/>
              </a:rPr>
              <a:t>Register</a:t>
            </a:r>
            <a:r>
              <a:rPr lang="en-US" sz="2199" noProof="1">
                <a:solidFill>
                  <a:schemeClr val="tx1"/>
                </a:solidFill>
                <a:effectLst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   var user = </a:t>
            </a:r>
            <a:r>
              <a:rPr lang="en-US" sz="2199" noProof="1">
                <a:solidFill>
                  <a:schemeClr val="bg1"/>
                </a:solidFill>
                <a:effectLst/>
              </a:rPr>
              <a:t>CreateUser</a:t>
            </a:r>
            <a:r>
              <a:rPr lang="en-US" sz="2199" noProof="1">
                <a:solidFill>
                  <a:schemeClr val="tx1"/>
                </a:solidFill>
                <a:effectLst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   var result = await</a:t>
            </a:r>
            <a:r>
              <a:rPr lang="en-US" sz="2199" noProof="1">
                <a:solidFill>
                  <a:schemeClr val="bg1"/>
                </a:solidFill>
                <a:effectLst/>
              </a:rPr>
              <a:t> _userManager</a:t>
            </a:r>
            <a:r>
              <a:rPr lang="en-US" sz="2199" noProof="1">
                <a:solidFill>
                  <a:schemeClr val="tx1"/>
                </a:solidFill>
                <a:effectLst/>
              </a:rPr>
              <a:t>.</a:t>
            </a:r>
            <a:r>
              <a:rPr lang="en-US" sz="2199" noProof="1">
                <a:solidFill>
                  <a:schemeClr val="bg1"/>
                </a:solidFill>
                <a:effectLst/>
              </a:rPr>
              <a:t>CreateAsync</a:t>
            </a:r>
            <a:r>
              <a:rPr lang="en-US" sz="2199" noProof="1">
                <a:solidFill>
                  <a:schemeClr val="tx1"/>
                </a:solidFill>
                <a:effectLst/>
              </a:rPr>
              <a:t>(user, "S0m3@Pa$$");</a:t>
            </a:r>
          </a:p>
          <a:p>
            <a:pPr>
              <a:lnSpc>
                <a:spcPct val="100000"/>
              </a:lnSpc>
            </a:pPr>
            <a:endParaRPr lang="en-US" sz="2199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   if (result.Succeeded)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     </a:t>
            </a:r>
            <a:r>
              <a:rPr lang="en-US" sz="2199" noProof="1">
                <a:solidFill>
                  <a:schemeClr val="accent2"/>
                </a:solidFill>
                <a:effectLst/>
              </a:rPr>
              <a:t>// User registered successfuly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E65F33D2-3CEC-400C-9D08-BBA3AF0FE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C9EBEB5-33B7-4BD5-A2E4-CB80DF7E1DC6}"/>
              </a:ext>
            </a:extLst>
          </p:cNvPr>
          <p:cNvSpPr txBox="1">
            <a:spLocks/>
          </p:cNvSpPr>
          <p:nvPr/>
        </p:nvSpPr>
        <p:spPr>
          <a:xfrm>
            <a:off x="666397" y="3974612"/>
            <a:ext cx="10859205" cy="2799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 private </a:t>
            </a:r>
            <a:r>
              <a:rPr lang="en-US" sz="2199" noProof="1">
                <a:solidFill>
                  <a:schemeClr val="bg1"/>
                </a:solidFill>
                <a:effectLst/>
              </a:rPr>
              <a:t>IdentityUser</a:t>
            </a:r>
            <a:r>
              <a:rPr lang="en-US" sz="2199" noProof="1">
                <a:solidFill>
                  <a:schemeClr val="tx1"/>
                </a:solidFill>
                <a:effectLst/>
              </a:rPr>
              <a:t> </a:t>
            </a:r>
            <a:r>
              <a:rPr lang="en-US" sz="2199" noProof="1">
                <a:solidFill>
                  <a:schemeClr val="bg1"/>
                </a:solidFill>
                <a:effectLst/>
              </a:rPr>
              <a:t>CreateUser</a:t>
            </a:r>
            <a:r>
              <a:rPr lang="en-US" sz="2199" noProof="1">
                <a:solidFill>
                  <a:schemeClr val="tx1"/>
                </a:solidFill>
                <a:effectLst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	try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      {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		return Activator.</a:t>
            </a:r>
            <a:r>
              <a:rPr lang="en-US" sz="2199" noProof="1">
                <a:solidFill>
                  <a:schemeClr val="bg1"/>
                </a:solidFill>
                <a:effectLst/>
              </a:rPr>
              <a:t>CreateInstance</a:t>
            </a:r>
            <a:r>
              <a:rPr lang="en-US" sz="2199" noProof="1">
                <a:solidFill>
                  <a:schemeClr val="tx1"/>
                </a:solidFill>
                <a:effectLst/>
              </a:rPr>
              <a:t>&lt;</a:t>
            </a:r>
            <a:r>
              <a:rPr lang="en-US" sz="2199" noProof="1">
                <a:solidFill>
                  <a:schemeClr val="bg1"/>
                </a:solidFill>
                <a:effectLst/>
              </a:rPr>
              <a:t>IdentityUser</a:t>
            </a:r>
            <a:r>
              <a:rPr lang="en-US" sz="2199" noProof="1">
                <a:solidFill>
                  <a:schemeClr val="tx1"/>
                </a:solidFill>
                <a:effectLst/>
              </a:rPr>
              <a:t>&gt;();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	}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	</a:t>
            </a:r>
            <a:r>
              <a:rPr lang="en-US" sz="2199" noProof="1">
                <a:solidFill>
                  <a:srgbClr val="00B050"/>
                </a:solidFill>
                <a:effectLst/>
              </a:rPr>
              <a:t>// catch exception if not successful</a:t>
            </a:r>
          </a:p>
          <a:p>
            <a:pPr>
              <a:lnSpc>
                <a:spcPct val="100000"/>
              </a:lnSpc>
            </a:pPr>
            <a:r>
              <a:rPr lang="en-US" sz="2199" noProof="1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193538" y="1151716"/>
            <a:ext cx="11801748" cy="5568904"/>
          </a:xfrm>
        </p:spPr>
        <p:txBody>
          <a:bodyPr/>
          <a:lstStyle/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4400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>
              <a:buClr>
                <a:srgbClr val="234465"/>
              </a:buClr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81000" y="1235173"/>
            <a:ext cx="11373618" cy="54905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000" noProof="1">
                <a:solidFill>
                  <a:schemeClr val="tx1"/>
                </a:solidFill>
                <a:effectLst/>
              </a:rPr>
              <a:t>public async Task&lt;IActionResult&gt; </a:t>
            </a:r>
            <a:r>
              <a:rPr lang="en-US" sz="2000" noProof="1">
                <a:solidFill>
                  <a:schemeClr val="bg1"/>
                </a:solidFill>
                <a:effectLst/>
              </a:rPr>
              <a:t>Login</a:t>
            </a:r>
            <a:r>
              <a:rPr lang="en-US" sz="2000" noProof="1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bool rememberMe = true;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bool shouldLockout = false;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var signInStatus = await</a:t>
            </a:r>
            <a:r>
              <a:rPr lang="en-US" sz="2000" noProof="1">
                <a:solidFill>
                  <a:schemeClr val="bg1"/>
                </a:solidFill>
                <a:effectLst/>
              </a:rPr>
              <a:t> _signInManager.PasswordSignInAsync</a:t>
            </a:r>
            <a:r>
              <a:rPr lang="en-US" sz="2000" noProof="1">
                <a:solidFill>
                  <a:schemeClr val="tx1"/>
                </a:solidFill>
                <a:effectLst/>
              </a:rPr>
              <a:t>(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 "John", "S0m3@Pa$$", rememberMe, shouldLockout);</a:t>
            </a:r>
          </a:p>
          <a:p>
            <a:endParaRPr lang="en-US" sz="2000" noProof="1">
              <a:solidFill>
                <a:schemeClr val="tx1"/>
              </a:solidFill>
              <a:effectLst/>
            </a:endParaRP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if (signInStatus.Succeeded) 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{</a:t>
            </a:r>
          </a:p>
          <a:p>
            <a:r>
              <a:rPr lang="en-US" sz="2000" noProof="1">
                <a:solidFill>
                  <a:schemeClr val="accent2"/>
                </a:solidFill>
                <a:effectLst/>
              </a:rPr>
              <a:t>	// Sucessful login</a:t>
            </a:r>
            <a:endParaRPr lang="en-US" sz="2000" noProof="1">
              <a:solidFill>
                <a:schemeClr val="tx1"/>
              </a:solidFill>
              <a:effectLst/>
            </a:endParaRP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}</a:t>
            </a:r>
            <a:endParaRPr lang="en-US" sz="2000" noProof="1">
              <a:solidFill>
                <a:schemeClr val="accent2"/>
              </a:solidFill>
              <a:effectLst/>
            </a:endParaRP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else 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{</a:t>
            </a:r>
          </a:p>
          <a:p>
            <a:r>
              <a:rPr lang="en-US" sz="2000" noProof="1">
                <a:solidFill>
                  <a:schemeClr val="accent2"/>
                </a:solidFill>
                <a:effectLst/>
              </a:rPr>
              <a:t>      // Login failed</a:t>
            </a:r>
            <a:endParaRPr lang="en-US" sz="2000" noProof="1">
              <a:solidFill>
                <a:schemeClr val="tx1"/>
              </a:solidFill>
              <a:effectLst/>
            </a:endParaRP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}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BEA4077-98F0-4D3E-9946-4C38B720B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6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193538" y="1151716"/>
            <a:ext cx="11801748" cy="5568904"/>
          </a:xfrm>
        </p:spPr>
        <p:txBody>
          <a:bodyPr/>
          <a:lstStyle/>
          <a:p>
            <a:pPr marL="0" indent="0">
              <a:buClr>
                <a:srgbClr val="234465"/>
              </a:buClr>
              <a:buNone/>
            </a:pPr>
            <a:endParaRPr lang="en-US" b="1" noProof="1">
              <a:solidFill>
                <a:schemeClr val="bg1"/>
              </a:solidFill>
              <a:latin typeface="+mj-lt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0" indent="0">
              <a:buClr>
                <a:srgbClr val="234465"/>
              </a:buClr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16000" y="1719000"/>
            <a:ext cx="6624736" cy="1560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199" noProof="1">
                <a:solidFill>
                  <a:schemeClr val="tx1"/>
                </a:solidFill>
                <a:effectLst/>
              </a:rPr>
              <a:t>public async Task&lt;IActionResult Logout()</a:t>
            </a:r>
          </a:p>
          <a:p>
            <a:r>
              <a:rPr lang="en-US" sz="2199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199" noProof="1">
                <a:solidFill>
                  <a:schemeClr val="tx1"/>
                </a:solidFill>
                <a:effectLst/>
              </a:rPr>
              <a:t>   await </a:t>
            </a:r>
            <a:r>
              <a:rPr lang="en-US" sz="2199" noProof="1">
                <a:solidFill>
                  <a:schemeClr val="bg1"/>
                </a:solidFill>
                <a:effectLst/>
              </a:rPr>
              <a:t>_signInManager</a:t>
            </a:r>
            <a:r>
              <a:rPr lang="en-US" sz="2199" noProof="1">
                <a:solidFill>
                  <a:schemeClr val="tx1"/>
                </a:solidFill>
                <a:effectLst/>
              </a:rPr>
              <a:t>.</a:t>
            </a:r>
            <a:r>
              <a:rPr lang="en-US" sz="2199" noProof="1">
                <a:solidFill>
                  <a:schemeClr val="bg1"/>
                </a:solidFill>
                <a:effectLst/>
              </a:rPr>
              <a:t>SignOutAsync</a:t>
            </a:r>
            <a:r>
              <a:rPr lang="en-US" sz="2199" noProof="1"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2199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BEA4077-98F0-4D3E-9946-4C38B720B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151EC-3210-4763-85D9-4FDF4FAA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664000"/>
            <a:ext cx="2888741" cy="28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8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the Currently Logged-In User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925679" y="1234496"/>
            <a:ext cx="10340642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accent2"/>
                </a:solidFill>
                <a:effectLst/>
              </a:rPr>
              <a:t>// GET: /Account/Roles (for logged-in users only)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[</a:t>
            </a:r>
            <a:r>
              <a:rPr lang="en-US" sz="2000" noProof="1">
                <a:solidFill>
                  <a:schemeClr val="bg1"/>
                </a:solidFill>
                <a:effectLst/>
              </a:rPr>
              <a:t>Authorize</a:t>
            </a:r>
            <a:r>
              <a:rPr lang="en-US" sz="2000" noProof="1">
                <a:solidFill>
                  <a:schemeClr val="tx1"/>
                </a:solidFill>
                <a:effectLst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public ActionResult Roles()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    var </a:t>
            </a:r>
            <a:r>
              <a:rPr lang="en-US" sz="2000" noProof="1">
                <a:solidFill>
                  <a:schemeClr val="bg1"/>
                </a:solidFill>
                <a:effectLst/>
              </a:rPr>
              <a:t>currentUser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tx1"/>
                </a:solidFill>
                <a:effectLst/>
              </a:rPr>
              <a:t>= await </a:t>
            </a:r>
            <a:r>
              <a:rPr lang="en-US" sz="2000" noProof="1">
                <a:solidFill>
                  <a:schemeClr val="bg1"/>
                </a:solidFill>
                <a:effectLst/>
              </a:rPr>
              <a:t>userManager.GetUserAsync</a:t>
            </a:r>
            <a:r>
              <a:rPr lang="en-US" sz="2000" noProof="1">
                <a:solidFill>
                  <a:schemeClr val="tx1"/>
                </a:solidFill>
                <a:effectLst/>
              </a:rPr>
              <a:t>(</a:t>
            </a:r>
            <a:r>
              <a:rPr lang="en-US" sz="2000" noProof="1">
                <a:solidFill>
                  <a:schemeClr val="bg1"/>
                </a:solidFill>
                <a:effectLst/>
              </a:rPr>
              <a:t>this</a:t>
            </a:r>
            <a:r>
              <a:rPr lang="en-US" sz="2000" noProof="1">
                <a:solidFill>
                  <a:schemeClr val="tx1"/>
                </a:solidFill>
                <a:effectLst/>
              </a:rPr>
              <a:t>.</a:t>
            </a:r>
            <a:r>
              <a:rPr lang="en-US" sz="2000" noProof="1">
                <a:solidFill>
                  <a:schemeClr val="bg1"/>
                </a:solidFill>
                <a:effectLst/>
              </a:rPr>
              <a:t>User</a:t>
            </a:r>
            <a:r>
              <a:rPr lang="en-US" sz="2000" noProof="1">
                <a:solidFill>
                  <a:schemeClr val="tx1"/>
                </a:solidFill>
                <a:effectLst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effectLst/>
              </a:rPr>
              <a:t>    </a:t>
            </a:r>
            <a:r>
              <a:rPr lang="en-US" sz="2000" noProof="1">
                <a:solidFill>
                  <a:schemeClr val="tx1"/>
                </a:solidFill>
                <a:effectLst/>
              </a:rPr>
              <a:t>var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bg1"/>
                </a:solidFill>
                <a:effectLst/>
              </a:rPr>
              <a:t>roles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tx1"/>
                </a:solidFill>
                <a:effectLst/>
              </a:rPr>
              <a:t>= await </a:t>
            </a:r>
            <a:r>
              <a:rPr lang="en-US" sz="2000" noProof="1">
                <a:solidFill>
                  <a:schemeClr val="bg1"/>
                </a:solidFill>
                <a:effectLst/>
              </a:rPr>
              <a:t>userManager.GetRolesAsync</a:t>
            </a:r>
            <a:r>
              <a:rPr lang="en-US" sz="2000" noProof="1">
                <a:solidFill>
                  <a:schemeClr val="tx1"/>
                </a:solidFill>
                <a:effectLst/>
              </a:rPr>
              <a:t>(</a:t>
            </a:r>
            <a:r>
              <a:rPr lang="en-US" sz="2000" noProof="1">
                <a:solidFill>
                  <a:schemeClr val="bg1"/>
                </a:solidFill>
                <a:effectLst/>
              </a:rPr>
              <a:t>currentUser</a:t>
            </a:r>
            <a:r>
              <a:rPr lang="en-US" sz="2000" noProof="1">
                <a:solidFill>
                  <a:schemeClr val="tx1"/>
                </a:solidFill>
                <a:effectLst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effectLst/>
              </a:rPr>
              <a:t>    </a:t>
            </a:r>
            <a:r>
              <a:rPr lang="en-US" sz="2000" noProof="1">
                <a:solidFill>
                  <a:schemeClr val="tx1"/>
                </a:solidFill>
                <a:effectLst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FFD27A-5549-4326-ADE0-E1BBAA7F7219}"/>
              </a:ext>
            </a:extLst>
          </p:cNvPr>
          <p:cNvSpPr txBox="1">
            <a:spLocks/>
          </p:cNvSpPr>
          <p:nvPr/>
        </p:nvSpPr>
        <p:spPr>
          <a:xfrm>
            <a:off x="530387" y="3861048"/>
            <a:ext cx="1113122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accent2"/>
                </a:solidFill>
                <a:effectLst/>
              </a:rPr>
              <a:t>// GET: /Account/Data (for logged-in users only)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[</a:t>
            </a:r>
            <a:r>
              <a:rPr lang="en-US" sz="2000" noProof="1">
                <a:solidFill>
                  <a:schemeClr val="bg1"/>
                </a:solidFill>
                <a:effectLst/>
              </a:rPr>
              <a:t>Authorize</a:t>
            </a:r>
            <a:r>
              <a:rPr lang="en-US" sz="2000" noProof="1">
                <a:solidFill>
                  <a:schemeClr val="tx1"/>
                </a:solidFill>
                <a:effectLst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public ActionResult Data()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    var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bg1"/>
                </a:solidFill>
                <a:effectLst/>
              </a:rPr>
              <a:t>currentUser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tx1"/>
                </a:solidFill>
                <a:effectLst/>
              </a:rPr>
              <a:t>= await userManager.</a:t>
            </a:r>
            <a:r>
              <a:rPr lang="en-US" sz="2000" noProof="1">
                <a:solidFill>
                  <a:schemeClr val="bg1"/>
                </a:solidFill>
                <a:effectLst/>
              </a:rPr>
              <a:t>GetUserAsync</a:t>
            </a:r>
            <a:r>
              <a:rPr lang="en-US" sz="2000" noProof="1">
                <a:solidFill>
                  <a:schemeClr val="tx1"/>
                </a:solidFill>
                <a:effectLst/>
              </a:rPr>
              <a:t>(this.User);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effectLst/>
              </a:rPr>
              <a:t>    </a:t>
            </a:r>
            <a:r>
              <a:rPr lang="en-US" sz="2000" noProof="1">
                <a:solidFill>
                  <a:schemeClr val="tx1"/>
                </a:solidFill>
                <a:effectLst/>
              </a:rPr>
              <a:t>var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bg1"/>
                </a:solidFill>
                <a:effectLst/>
              </a:rPr>
              <a:t>currentUserUsername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tx1"/>
                </a:solidFill>
                <a:effectLst/>
              </a:rPr>
              <a:t>= await userManager.</a:t>
            </a:r>
            <a:r>
              <a:rPr lang="en-US" sz="2000" noProof="1">
                <a:solidFill>
                  <a:schemeClr val="bg1"/>
                </a:solidFill>
                <a:effectLst/>
              </a:rPr>
              <a:t>GetUserNameAsync</a:t>
            </a:r>
            <a:r>
              <a:rPr lang="en-US" sz="2000" noProof="1">
                <a:solidFill>
                  <a:schemeClr val="tx1"/>
                </a:solidFill>
                <a:effectLst/>
              </a:rPr>
              <a:t>(currentUser); 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effectLst/>
              </a:rPr>
              <a:t>    </a:t>
            </a:r>
            <a:r>
              <a:rPr lang="en-US" sz="2000" noProof="1">
                <a:solidFill>
                  <a:schemeClr val="tx1"/>
                </a:solidFill>
                <a:effectLst/>
              </a:rPr>
              <a:t>var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bg1"/>
                </a:solidFill>
                <a:effectLst/>
              </a:rPr>
              <a:t>currentUserId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tx1"/>
                </a:solidFill>
                <a:effectLst/>
              </a:rPr>
              <a:t>= await userManager.</a:t>
            </a:r>
            <a:r>
              <a:rPr lang="en-US" sz="2000" noProof="1">
                <a:solidFill>
                  <a:schemeClr val="bg1"/>
                </a:solidFill>
                <a:effectLst/>
              </a:rPr>
              <a:t>GetUserIdAsync</a:t>
            </a:r>
            <a:r>
              <a:rPr lang="en-US" sz="2000" noProof="1">
                <a:solidFill>
                  <a:schemeClr val="tx1"/>
                </a:solidFill>
                <a:effectLst/>
              </a:rPr>
              <a:t>(currentUser);   </a:t>
            </a:r>
            <a:br>
              <a:rPr lang="en-US" sz="2000" noProof="1">
                <a:effectLst/>
              </a:rPr>
            </a:br>
            <a:r>
              <a:rPr lang="en-US" sz="2000" noProof="1">
                <a:effectLst/>
              </a:rPr>
              <a:t>    </a:t>
            </a:r>
            <a:r>
              <a:rPr lang="en-US" sz="2000" noProof="1">
                <a:solidFill>
                  <a:schemeClr val="tx1"/>
                </a:solidFill>
                <a:effectLst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en-US" sz="20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6E8BCB0D-A6A0-40F0-ACB3-1DD20388B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85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sz="3000" dirty="0"/>
              <a:t>Use the [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Authorize</a:t>
            </a:r>
            <a:r>
              <a:rPr lang="en-US" sz="3000" dirty="0"/>
              <a:t>] and </a:t>
            </a:r>
            <a:r>
              <a:rPr lang="en-US" sz="3000" noProof="1"/>
              <a:t>[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AllowAnonymous</a:t>
            </a:r>
            <a:r>
              <a:rPr lang="en-US" sz="3000" noProof="1"/>
              <a:t>]</a:t>
            </a:r>
            <a:r>
              <a:rPr lang="en-US" sz="3000" dirty="0"/>
              <a:t> attributes to configure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Authorized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Anonymous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access</a:t>
            </a:r>
            <a:r>
              <a:rPr lang="en-US" sz="3000" dirty="0"/>
              <a:t> for </a:t>
            </a:r>
            <a:r>
              <a:rPr lang="en-US" sz="3000" b="1" dirty="0">
                <a:solidFill>
                  <a:schemeClr val="bg1"/>
                </a:solidFill>
              </a:rPr>
              <a:t>Controller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838200" y="2362201"/>
            <a:ext cx="10515600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solidFill>
                  <a:schemeClr val="tx1"/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Authorize</a:t>
            </a:r>
            <a:r>
              <a:rPr lang="en-US" noProof="1"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noProof="1">
                <a:effectLst/>
              </a:rPr>
              <a:t>public class AccountController : Controller</a:t>
            </a:r>
          </a:p>
          <a:p>
            <a:r>
              <a:rPr lang="en-US" noProof="1">
                <a:effectLst/>
              </a:rPr>
              <a:t>{</a:t>
            </a:r>
          </a:p>
          <a:p>
            <a:r>
              <a:rPr lang="en-US" noProof="1">
                <a:effectLst/>
              </a:rPr>
              <a:t>  </a:t>
            </a:r>
            <a:r>
              <a:rPr lang="en-US" noProof="1">
                <a:solidFill>
                  <a:srgbClr val="00B050"/>
                </a:solidFill>
                <a:effectLst/>
              </a:rPr>
              <a:t>// GET: /Account/Login (anonymous)</a:t>
            </a:r>
          </a:p>
          <a:p>
            <a:r>
              <a:rPr lang="en-US" noProof="1">
                <a:effectLst/>
              </a:rPr>
              <a:t>  </a:t>
            </a:r>
            <a:r>
              <a:rPr lang="en-US" noProof="1">
                <a:solidFill>
                  <a:schemeClr val="tx1"/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AllowAnonymous</a:t>
            </a:r>
            <a:r>
              <a:rPr lang="en-US" noProof="1"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noProof="1">
                <a:effectLst/>
              </a:rPr>
              <a:t>  public async Task&lt;IActionResult&gt; Login(string returnUrl) { … }</a:t>
            </a:r>
          </a:p>
          <a:p>
            <a:r>
              <a:rPr lang="en-US" noProof="1">
                <a:effectLst/>
              </a:rPr>
              <a:t>  </a:t>
            </a:r>
          </a:p>
          <a:p>
            <a:r>
              <a:rPr lang="en-US" noProof="1">
                <a:effectLst/>
              </a:rPr>
              <a:t>  </a:t>
            </a:r>
            <a:r>
              <a:rPr lang="en-US" noProof="1">
                <a:solidFill>
                  <a:srgbClr val="00B050"/>
                </a:solidFill>
                <a:effectLst/>
              </a:rPr>
              <a:t>// POST: /Account/LogOff (for logged-in users only)</a:t>
            </a:r>
          </a:p>
          <a:p>
            <a:r>
              <a:rPr lang="en-US" noProof="1">
                <a:effectLst/>
              </a:rPr>
              <a:t>  [HttpPost]</a:t>
            </a:r>
          </a:p>
          <a:p>
            <a:r>
              <a:rPr lang="en-US" noProof="1">
                <a:effectLst/>
              </a:rPr>
              <a:t>  public async Task&lt;IActionResult&gt; Logout() { … }</a:t>
            </a:r>
          </a:p>
          <a:p>
            <a:r>
              <a:rPr lang="en-US" noProof="1">
                <a:effectLst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02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8528" y="1405704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69111" y="1801182"/>
            <a:ext cx="8012370" cy="46080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  Authentication vs. Authorization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ASP.NET Core Identity 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Scaffolding</a:t>
            </a:r>
            <a:r>
              <a:rPr lang="en-US" dirty="0">
                <a:solidFill>
                  <a:schemeClr val="bg2"/>
                </a:solidFill>
              </a:rPr>
              <a:t> Identity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IdentityUser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0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85D2-301C-D855-6375-DC447ABCB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9804C-BF3D-66BA-9097-BE92BD49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92C06A0-B1BF-1310-EB3F-B37FB454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60" y="1384861"/>
            <a:ext cx="2399079" cy="1395031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EB81ECF4-6AFB-2948-D69F-A4890EA3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562413" y="1681062"/>
            <a:ext cx="3218139" cy="109883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5F7E69F-916E-E7FD-07B0-C84410BD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" y="2728465"/>
            <a:ext cx="2672099" cy="123701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D4B56F0D-118C-3538-77F6-189509F6D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" y="1459020"/>
            <a:ext cx="2956026" cy="102006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2C192C54-107A-E9CB-0B22-954F235E7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6" y="5732594"/>
            <a:ext cx="2888606" cy="651406"/>
          </a:xfrm>
          <a:prstGeom prst="rect">
            <a:avLst/>
          </a:prstGeom>
        </p:spPr>
      </p:pic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20BE7987-5C32-4B3D-2FF2-632CCB5F9F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8085"/>
          <a:stretch/>
        </p:blipFill>
        <p:spPr>
          <a:xfrm>
            <a:off x="8648919" y="5122505"/>
            <a:ext cx="3384648" cy="1451895"/>
          </a:xfrm>
          <a:prstGeom prst="rect">
            <a:avLst/>
          </a:prstGeom>
        </p:spPr>
      </p:pic>
      <p:pic>
        <p:nvPicPr>
          <p:cNvPr id="14" name="Picture 13">
            <a:hlinkClick r:id="rId14"/>
            <a:extLst>
              <a:ext uri="{FF2B5EF4-FFF2-40B4-BE49-F238E27FC236}">
                <a16:creationId xmlns:a16="http://schemas.microsoft.com/office/drawing/2014/main" id="{C32B12E6-D24D-80B6-B195-9E48215487B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4549636" y="3005246"/>
            <a:ext cx="3092395" cy="1627409"/>
          </a:xfrm>
          <a:prstGeom prst="rect">
            <a:avLst/>
          </a:prstGeom>
        </p:spPr>
      </p:pic>
      <p:pic>
        <p:nvPicPr>
          <p:cNvPr id="15" name="Picture 14">
            <a:hlinkClick r:id="rId16"/>
            <a:extLst>
              <a:ext uri="{FF2B5EF4-FFF2-40B4-BE49-F238E27FC236}">
                <a16:creationId xmlns:a16="http://schemas.microsoft.com/office/drawing/2014/main" id="{45E3E7FC-2B32-01E7-FFCA-DACB5E28FAE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531350" y="4319980"/>
            <a:ext cx="3011398" cy="936998"/>
          </a:xfrm>
          <a:prstGeom prst="rect">
            <a:avLst/>
          </a:prstGeom>
        </p:spPr>
      </p:pic>
      <p:pic>
        <p:nvPicPr>
          <p:cNvPr id="16" name="Picture 15">
            <a:hlinkClick r:id="rId18"/>
            <a:extLst>
              <a:ext uri="{FF2B5EF4-FFF2-40B4-BE49-F238E27FC236}">
                <a16:creationId xmlns:a16="http://schemas.microsoft.com/office/drawing/2014/main" id="{CF05ABB3-5FA2-EF53-35DB-3553C024050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395393" y="4909437"/>
            <a:ext cx="3552181" cy="1148860"/>
          </a:xfrm>
          <a:prstGeom prst="rect">
            <a:avLst/>
          </a:prstGeom>
        </p:spPr>
      </p:pic>
      <p:pic>
        <p:nvPicPr>
          <p:cNvPr id="3" name="Picture 5" descr="A green and orange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1F6BA7DE-DA2D-44B0-E661-6A3D1ED36D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9" y="3084027"/>
            <a:ext cx="2769036" cy="1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6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7D3EE1-33CB-4195-8B9E-62F5F5B53AF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4AFDE55A-ECF2-4BA1-9B8A-CFD81A8EF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Authentication vs. Authorization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ASP.NET Core Identity 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Scaffolding Identity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IdentityUser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317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67BBE75-3E47-4892-8E7E-64E036472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436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Authentication vs. Authorization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AADA7-6209-4408-92E9-00197C1B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000" y="1629000"/>
            <a:ext cx="2205000" cy="22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3"/>
          <p:cNvSpPr>
            <a:spLocks noGrp="1" noChangeArrowheads="1"/>
          </p:cNvSpPr>
          <p:nvPr>
            <p:ph idx="10"/>
          </p:nvPr>
        </p:nvSpPr>
        <p:spPr>
          <a:xfrm>
            <a:off x="192040" y="1195970"/>
            <a:ext cx="11843960" cy="560803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process of verifying the identity of a user or computer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Prerequisite for authorization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Who are you</a:t>
            </a:r>
            <a:r>
              <a:rPr lang="en-US" dirty="0"/>
              <a:t>? How you prove it?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Credentials can be password, smart card, external token, etc.</a:t>
            </a:r>
          </a:p>
          <a:p>
            <a:pPr>
              <a:lnSpc>
                <a:spcPct val="90000"/>
              </a:lnSpc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process of determining what a user is permitted to do on a computer or network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What are you allowed to do</a:t>
            </a:r>
            <a:r>
              <a:rPr lang="en-US" dirty="0"/>
              <a:t>? Can you see this page?</a:t>
            </a:r>
          </a:p>
          <a:p>
            <a:pPr marL="360363" lvl="1">
              <a:lnSpc>
                <a:spcPct val="100000"/>
              </a:lnSpc>
              <a:buClr>
                <a:srgbClr val="234465"/>
              </a:buClr>
            </a:pPr>
            <a:r>
              <a:rPr lang="en-US" sz="3398" dirty="0"/>
              <a:t>You can't authorize a user before authenticating this user</a:t>
            </a:r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vs. Authorization</a:t>
            </a:r>
            <a:endParaRPr lang="bg-BG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E7A8773-2E14-494C-B28A-792525832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469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vs. Authorization</a:t>
            </a:r>
            <a:endParaRPr lang="bg-BG" dirty="0"/>
          </a:p>
        </p:txBody>
      </p:sp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1A419D0-97B0-4713-E74D-ED65EAEF7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0"/>
          <a:stretch/>
        </p:blipFill>
        <p:spPr bwMode="auto">
          <a:xfrm>
            <a:off x="276143" y="1561499"/>
            <a:ext cx="5124616" cy="3735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323801C-46A2-1B87-DDBD-7EB4F7C13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22"/>
          <a:stretch/>
        </p:blipFill>
        <p:spPr bwMode="auto">
          <a:xfrm>
            <a:off x="6791242" y="1509730"/>
            <a:ext cx="4680000" cy="38385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439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ASP.NET Core Identity</a:t>
            </a:r>
            <a:endParaRPr lang="bg-BG"/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9E427C89-B79E-4027-8CC5-5DAA5EAFC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964" y="1215105"/>
            <a:ext cx="2664070" cy="26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2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402" y="1196124"/>
            <a:ext cx="11818096" cy="540601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ASP.NET Core Identity </a:t>
            </a:r>
            <a:r>
              <a:rPr lang="en-US" dirty="0"/>
              <a:t>system</a:t>
            </a:r>
          </a:p>
          <a:p>
            <a:pPr lvl="1"/>
            <a:r>
              <a:rPr lang="en-US" dirty="0"/>
              <a:t>Authentication and authorization system for ASP.NET Core </a:t>
            </a:r>
          </a:p>
          <a:p>
            <a:pPr lvl="1"/>
            <a:r>
              <a:rPr lang="en-US" dirty="0"/>
              <a:t>Supports ASP.NET Core MVC</a:t>
            </a:r>
            <a:r>
              <a:rPr lang="bg-BG" noProof="1"/>
              <a:t>, </a:t>
            </a:r>
            <a:r>
              <a:rPr lang="en-US" noProof="1"/>
              <a:t>Pages</a:t>
            </a:r>
            <a:r>
              <a:rPr lang="en-US" dirty="0"/>
              <a:t>, Web API (JWT), </a:t>
            </a:r>
            <a:r>
              <a:rPr lang="en-US" noProof="1"/>
              <a:t>SignalR</a:t>
            </a:r>
          </a:p>
          <a:p>
            <a:pPr lvl="1"/>
            <a:r>
              <a:rPr lang="en-US" dirty="0"/>
              <a:t>Handles </a:t>
            </a:r>
            <a:r>
              <a:rPr lang="en-US" b="1" dirty="0">
                <a:solidFill>
                  <a:schemeClr val="bg1"/>
                </a:solidFill>
              </a:rPr>
              <a:t>Users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User Profiles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Login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Logout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Roles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Handles cookie consent and GDPR</a:t>
            </a:r>
          </a:p>
          <a:p>
            <a:pPr lvl="1"/>
            <a:r>
              <a:rPr lang="en-US" dirty="0"/>
              <a:t>Supports external login providers</a:t>
            </a:r>
          </a:p>
          <a:p>
            <a:pPr lvl="2"/>
            <a:r>
              <a:rPr lang="en-US" dirty="0"/>
              <a:t>Facebook, Google, Twitter, etc.</a:t>
            </a:r>
          </a:p>
          <a:p>
            <a:pPr lvl="1"/>
            <a:r>
              <a:rPr lang="en-US" dirty="0"/>
              <a:t>Supports database, Azure, Active Directory, Windows Users,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53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6760500" cy="5202237"/>
          </a:xfrm>
        </p:spPr>
        <p:txBody>
          <a:bodyPr>
            <a:normAutofit/>
          </a:bodyPr>
          <a:lstStyle/>
          <a:p>
            <a:r>
              <a:rPr lang="en-US" sz="3200" dirty="0"/>
              <a:t>Typically, the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identity data is stored in relational database</a:t>
            </a:r>
          </a:p>
          <a:p>
            <a:pPr lvl="1"/>
            <a:r>
              <a:rPr lang="en-US" sz="3000" dirty="0"/>
              <a:t>Data is persisted using </a:t>
            </a:r>
            <a:r>
              <a:rPr lang="en-US" sz="3000" b="1" dirty="0">
                <a:solidFill>
                  <a:schemeClr val="bg1"/>
                </a:solidFill>
              </a:rPr>
              <a:t>Entity Framework Core</a:t>
            </a:r>
          </a:p>
          <a:p>
            <a:pPr lvl="1"/>
            <a:r>
              <a:rPr lang="en-US" sz="3000" dirty="0"/>
              <a:t>You have some control over the internal database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Graphic 4" descr="Users with solid fill">
            <a:extLst>
              <a:ext uri="{FF2B5EF4-FFF2-40B4-BE49-F238E27FC236}">
                <a16:creationId xmlns:a16="http://schemas.microsoft.com/office/drawing/2014/main" id="{D7D2FBFC-B8DB-4CD7-86D2-49D32F31F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1000" y="774000"/>
            <a:ext cx="2339400" cy="233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6C3469-D1F8-43E1-BAB9-89602B892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336" y="3564000"/>
            <a:ext cx="3270628" cy="239529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7A09FEF-8BB7-4CBB-8F36-CEA0A4FBA456}"/>
              </a:ext>
            </a:extLst>
          </p:cNvPr>
          <p:cNvSpPr/>
          <p:nvPr/>
        </p:nvSpPr>
        <p:spPr bwMode="auto">
          <a:xfrm>
            <a:off x="9426000" y="2798400"/>
            <a:ext cx="405300" cy="63000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491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14504</TotalTime>
  <Words>1383</Words>
  <Application>Microsoft Office PowerPoint</Application>
  <PresentationFormat>Widescreen</PresentationFormat>
  <Paragraphs>276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1_SoftUni</vt:lpstr>
      <vt:lpstr>ASP.NET Core Identity</vt:lpstr>
      <vt:lpstr>Have a Question?</vt:lpstr>
      <vt:lpstr>Table of Contents</vt:lpstr>
      <vt:lpstr>Authentication vs. Authorization</vt:lpstr>
      <vt:lpstr>Authentication vs. Authorization</vt:lpstr>
      <vt:lpstr>Authentication vs. Authorization</vt:lpstr>
      <vt:lpstr>ASP.NET Core Identity</vt:lpstr>
      <vt:lpstr>ASP.NET Core Identity</vt:lpstr>
      <vt:lpstr>ASP.NET Core Identity</vt:lpstr>
      <vt:lpstr>Internal Database Schema</vt:lpstr>
      <vt:lpstr>ASP.NET Core Identity System Setup</vt:lpstr>
      <vt:lpstr>ASP.NET Core Project Template Authentication </vt:lpstr>
      <vt:lpstr>ASP.NET Core Project Template Authentication</vt:lpstr>
      <vt:lpstr>Scaffolding Identity</vt:lpstr>
      <vt:lpstr>Scaffolding ASP.NET Core Identity</vt:lpstr>
      <vt:lpstr>Scaffolding ASP.NET Core Identity in VS</vt:lpstr>
      <vt:lpstr>Scaffolding ASP.NET Core Identity in VS</vt:lpstr>
      <vt:lpstr>IdentityUser</vt:lpstr>
      <vt:lpstr>ASP.NET Core User Manager</vt:lpstr>
      <vt:lpstr>ASP.NET Core SignIn Manager</vt:lpstr>
      <vt:lpstr>Register</vt:lpstr>
      <vt:lpstr>Login</vt:lpstr>
      <vt:lpstr>Logout</vt:lpstr>
      <vt:lpstr>Check the Currently Logged-In User</vt:lpstr>
      <vt:lpstr>Authorization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Identity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Krasimir Tsanev</cp:lastModifiedBy>
  <cp:revision>120</cp:revision>
  <dcterms:created xsi:type="dcterms:W3CDTF">2018-05-23T13:08:44Z</dcterms:created>
  <dcterms:modified xsi:type="dcterms:W3CDTF">2024-08-27T05:32:59Z</dcterms:modified>
  <cp:category>computer programming;programming;software development;software engineering</cp:category>
</cp:coreProperties>
</file>